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jpeg" Type="http://schemas.openxmlformats.org/officeDocument/2006/relationships/image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42.png" Type="http://schemas.openxmlformats.org/officeDocument/2006/relationships/image"/><Relationship Id="rId5" Target="../media/image3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3.png" Type="http://schemas.openxmlformats.org/officeDocument/2006/relationships/image"/><Relationship Id="rId9" Target="../media/image4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jpe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4634" y="4569359"/>
            <a:ext cx="9725913" cy="18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081"/>
              </a:lnSpc>
            </a:pPr>
            <a:r>
              <a:rPr lang="en-US" sz="11008">
                <a:solidFill>
                  <a:srgbClr val="B100E8"/>
                </a:solidFill>
                <a:latin typeface="Now Bold"/>
              </a:rPr>
              <a:t>APPLICATION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4634" y="3432013"/>
            <a:ext cx="8547187" cy="132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45"/>
              </a:lnSpc>
            </a:pPr>
            <a:r>
              <a:rPr lang="en-US" sz="7658">
                <a:solidFill>
                  <a:srgbClr val="048AFF"/>
                </a:solidFill>
                <a:latin typeface="Now Bold"/>
              </a:rPr>
              <a:t>CHAT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4634" y="6715766"/>
            <a:ext cx="7469366" cy="312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1"/>
              </a:lnSpc>
            </a:pPr>
            <a:r>
              <a:rPr lang="en-US" sz="2919">
                <a:solidFill>
                  <a:srgbClr val="FFFAEB"/>
                </a:solidFill>
                <a:latin typeface="DM Sans Italics"/>
              </a:rPr>
              <a:t>Presented by: </a:t>
            </a:r>
          </a:p>
          <a:p>
            <a:pPr>
              <a:lnSpc>
                <a:spcPts val="3591"/>
              </a:lnSpc>
            </a:pPr>
            <a:r>
              <a:rPr lang="en-US" sz="2919">
                <a:solidFill>
                  <a:srgbClr val="FFFAEB"/>
                </a:solidFill>
                <a:latin typeface="DM Sans Italics"/>
              </a:rPr>
              <a:t>Rashmi Mohan(IT-74)</a:t>
            </a:r>
          </a:p>
          <a:p>
            <a:pPr>
              <a:lnSpc>
                <a:spcPts val="3591"/>
              </a:lnSpc>
            </a:pPr>
            <a:r>
              <a:rPr lang="en-US" sz="2919">
                <a:solidFill>
                  <a:srgbClr val="FFFAEB"/>
                </a:solidFill>
                <a:latin typeface="DM Sans Italics"/>
              </a:rPr>
              <a:t>Sahil Sangtani(IT-78)</a:t>
            </a:r>
          </a:p>
          <a:p>
            <a:pPr>
              <a:lnSpc>
                <a:spcPts val="3591"/>
              </a:lnSpc>
            </a:pPr>
            <a:r>
              <a:rPr lang="en-US" sz="2919">
                <a:solidFill>
                  <a:srgbClr val="FFFAEB"/>
                </a:solidFill>
                <a:latin typeface="DM Sans Italics"/>
              </a:rPr>
              <a:t>Satyam Agrawal(IT-81)</a:t>
            </a:r>
          </a:p>
          <a:p>
            <a:pPr>
              <a:lnSpc>
                <a:spcPts val="3591"/>
              </a:lnSpc>
            </a:pPr>
          </a:p>
          <a:p>
            <a:pPr>
              <a:lnSpc>
                <a:spcPts val="3591"/>
              </a:lnSpc>
            </a:pPr>
          </a:p>
          <a:p>
            <a:pPr algn="l" marL="0" indent="0" lvl="0">
              <a:lnSpc>
                <a:spcPts val="3591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74634" y="1969764"/>
            <a:ext cx="1173233" cy="1164700"/>
          </a:xfrm>
          <a:custGeom>
            <a:avLst/>
            <a:gdLst/>
            <a:ahLst/>
            <a:cxnLst/>
            <a:rect r="r" b="b" t="t" l="l"/>
            <a:pathLst>
              <a:path h="1164700" w="1173233">
                <a:moveTo>
                  <a:pt x="0" y="0"/>
                </a:moveTo>
                <a:lnTo>
                  <a:pt x="1173233" y="0"/>
                </a:lnTo>
                <a:lnTo>
                  <a:pt x="1173233" y="1164701"/>
                </a:lnTo>
                <a:lnTo>
                  <a:pt x="0" y="116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86100" y="2156914"/>
            <a:ext cx="2002690" cy="78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1"/>
              </a:lnSpc>
            </a:pPr>
            <a:r>
              <a:rPr lang="en-US" sz="2545" spc="-50">
                <a:solidFill>
                  <a:srgbClr val="FFFAEB"/>
                </a:solidFill>
                <a:latin typeface="DM Sans Italics"/>
              </a:rPr>
              <a:t>WEB</a:t>
            </a:r>
          </a:p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 spc="-50">
                <a:solidFill>
                  <a:srgbClr val="FFFAEB"/>
                </a:solidFill>
                <a:latin typeface="DM Sans Italics"/>
              </a:rPr>
              <a:t>ENGINEERING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42804" y="6715766"/>
            <a:ext cx="3358034" cy="267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1"/>
              </a:lnSpc>
            </a:pPr>
            <a:r>
              <a:rPr lang="en-US" sz="2919">
                <a:solidFill>
                  <a:srgbClr val="FFFAEB"/>
                </a:solidFill>
                <a:latin typeface="DM Sans Italics"/>
              </a:rPr>
              <a:t>Submitted to: </a:t>
            </a:r>
          </a:p>
          <a:p>
            <a:pPr>
              <a:lnSpc>
                <a:spcPts val="3591"/>
              </a:lnSpc>
            </a:pPr>
            <a:r>
              <a:rPr lang="en-US" sz="2919">
                <a:solidFill>
                  <a:srgbClr val="FFFAEB"/>
                </a:solidFill>
                <a:latin typeface="DM Sans Italics"/>
              </a:rPr>
              <a:t>Dr. Lalit Purohit </a:t>
            </a:r>
          </a:p>
          <a:p>
            <a:pPr>
              <a:lnSpc>
                <a:spcPts val="3591"/>
              </a:lnSpc>
            </a:pPr>
            <a:r>
              <a:rPr lang="en-US" sz="2919">
                <a:solidFill>
                  <a:srgbClr val="FFFAEB"/>
                </a:solidFill>
                <a:latin typeface="DM Sans Italics"/>
              </a:rPr>
              <a:t>Mr. Upendra Singh</a:t>
            </a:r>
          </a:p>
          <a:p>
            <a:pPr>
              <a:lnSpc>
                <a:spcPts val="3591"/>
              </a:lnSpc>
            </a:pPr>
          </a:p>
          <a:p>
            <a:pPr>
              <a:lnSpc>
                <a:spcPts val="3591"/>
              </a:lnSpc>
            </a:pPr>
          </a:p>
          <a:p>
            <a:pPr algn="l" marL="0" indent="0" lvl="0">
              <a:lnSpc>
                <a:spcPts val="35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71269" y="3466398"/>
            <a:ext cx="2878546" cy="4863421"/>
            <a:chOff x="0" y="0"/>
            <a:chExt cx="758135" cy="12809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8135" cy="1280901"/>
            </a:xfrm>
            <a:custGeom>
              <a:avLst/>
              <a:gdLst/>
              <a:ahLst/>
              <a:cxnLst/>
              <a:rect r="r" b="b" t="t" l="l"/>
              <a:pathLst>
                <a:path h="1280901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92984" y="3622133"/>
            <a:ext cx="2635116" cy="263511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0" t="-2020" r="-145569" b="-13253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25031" t="0" r="-2503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061944" y="3466398"/>
            <a:ext cx="2878546" cy="4863421"/>
            <a:chOff x="0" y="0"/>
            <a:chExt cx="758135" cy="12809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8135" cy="1280901"/>
            </a:xfrm>
            <a:custGeom>
              <a:avLst/>
              <a:gdLst/>
              <a:ahLst/>
              <a:cxnLst/>
              <a:rect r="r" b="b" t="t" l="l"/>
              <a:pathLst>
                <a:path h="1280901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83659" y="3622133"/>
            <a:ext cx="2635116" cy="2635116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0" t="0" r="-1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350065" y="3466398"/>
            <a:ext cx="2878546" cy="4863421"/>
            <a:chOff x="0" y="0"/>
            <a:chExt cx="758135" cy="12809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58135" cy="1280901"/>
            </a:xfrm>
            <a:custGeom>
              <a:avLst/>
              <a:gdLst/>
              <a:ahLst/>
              <a:cxnLst/>
              <a:rect r="r" b="b" t="t" l="l"/>
              <a:pathLst>
                <a:path h="1280901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71780" y="3622133"/>
            <a:ext cx="2635116" cy="2635116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36274" t="0" r="-36274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638186" y="3466398"/>
            <a:ext cx="2878546" cy="4863421"/>
            <a:chOff x="0" y="0"/>
            <a:chExt cx="758135" cy="12809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58135" cy="1280901"/>
            </a:xfrm>
            <a:custGeom>
              <a:avLst/>
              <a:gdLst/>
              <a:ahLst/>
              <a:cxnLst/>
              <a:rect r="r" b="b" t="t" l="l"/>
              <a:pathLst>
                <a:path h="1280901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759901" y="3622133"/>
            <a:ext cx="2635116" cy="2635116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66690" t="0" r="-66690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210542" y="923925"/>
            <a:ext cx="9474742" cy="200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Real-Time Communication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98249" y="6468407"/>
            <a:ext cx="2447821" cy="1735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6"/>
              </a:lnSpc>
            </a:pPr>
            <a:r>
              <a:rPr lang="en-US" sz="1949">
                <a:solidFill>
                  <a:srgbClr val="FFFFFF"/>
                </a:solidFill>
                <a:latin typeface="DM Sans"/>
              </a:rPr>
              <a:t>Introduction to Socket.io for Real-Time Messaging and Event-Based Communication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288924" y="6458882"/>
            <a:ext cx="2447821" cy="146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049">
                <a:solidFill>
                  <a:srgbClr val="FFFFFF"/>
                </a:solidFill>
                <a:latin typeface="DM Sans"/>
              </a:rPr>
              <a:t>Schema and Model Design for Managing Messages and Conversations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77045" y="6458882"/>
            <a:ext cx="2447821" cy="146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049">
                <a:solidFill>
                  <a:srgbClr val="FFFFFF"/>
                </a:solidFill>
                <a:latin typeface="DM Sans"/>
              </a:rPr>
              <a:t>Integration of Socket.io for Enabling Instant Message Delivery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865166" y="6458882"/>
            <a:ext cx="2447821" cy="170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49">
                <a:solidFill>
                  <a:srgbClr val="FFFFFF"/>
                </a:solidFill>
                <a:latin typeface="DM Sans"/>
              </a:rPr>
              <a:t>Importance of Real-Time Communication in Enhancing User Engagement and Experience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545519"/>
            <a:ext cx="9957398" cy="2746400"/>
            <a:chOff x="0" y="0"/>
            <a:chExt cx="2622525" cy="7233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22525" cy="723332"/>
            </a:xfrm>
            <a:custGeom>
              <a:avLst/>
              <a:gdLst/>
              <a:ahLst/>
              <a:cxnLst/>
              <a:rect r="r" b="b" t="t" l="l"/>
              <a:pathLst>
                <a:path h="723332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712447"/>
                  </a:lnTo>
                  <a:cubicBezTo>
                    <a:pt x="2622525" y="715334"/>
                    <a:pt x="2621378" y="718102"/>
                    <a:pt x="2619336" y="720143"/>
                  </a:cubicBezTo>
                  <a:cubicBezTo>
                    <a:pt x="2617295" y="722185"/>
                    <a:pt x="2614526" y="723332"/>
                    <a:pt x="2611640" y="723332"/>
                  </a:cubicBezTo>
                  <a:lnTo>
                    <a:pt x="10885" y="723332"/>
                  </a:lnTo>
                  <a:cubicBezTo>
                    <a:pt x="7998" y="723332"/>
                    <a:pt x="5230" y="722185"/>
                    <a:pt x="3188" y="720143"/>
                  </a:cubicBezTo>
                  <a:cubicBezTo>
                    <a:pt x="1147" y="718102"/>
                    <a:pt x="0" y="715334"/>
                    <a:pt x="0" y="712447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622525" cy="732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163219" y="1612720"/>
            <a:ext cx="4305812" cy="2611998"/>
          </a:xfrm>
          <a:custGeom>
            <a:avLst/>
            <a:gdLst/>
            <a:ahLst/>
            <a:cxnLst/>
            <a:rect r="r" b="b" t="t" l="l"/>
            <a:pathLst>
              <a:path h="2611998" w="4305812">
                <a:moveTo>
                  <a:pt x="0" y="0"/>
                </a:moveTo>
                <a:lnTo>
                  <a:pt x="4305812" y="0"/>
                </a:lnTo>
                <a:lnTo>
                  <a:pt x="4305812" y="2611998"/>
                </a:lnTo>
                <a:lnTo>
                  <a:pt x="0" y="261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46" t="-4832" r="-214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9880" y="1383594"/>
            <a:ext cx="8765094" cy="290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61"/>
              </a:lnSpc>
              <a:spcBef>
                <a:spcPct val="0"/>
              </a:spcBef>
            </a:pPr>
            <a:r>
              <a:rPr lang="en-US" sz="8317">
                <a:solidFill>
                  <a:srgbClr val="FFFFFF"/>
                </a:solidFill>
                <a:latin typeface="Now Bold"/>
              </a:rPr>
              <a:t> Deployment Considerations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880" y="6422039"/>
            <a:ext cx="7517213" cy="301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3513" indent="-256756" lvl="1">
              <a:lnSpc>
                <a:spcPts val="3472"/>
              </a:lnSpc>
              <a:buFont typeface="Arial"/>
              <a:buChar char="•"/>
            </a:pPr>
            <a:r>
              <a:rPr lang="en-US" sz="2378">
                <a:solidFill>
                  <a:srgbClr val="FFFFFF"/>
                </a:solidFill>
                <a:latin typeface="DM Sans"/>
              </a:rPr>
              <a:t>Overview of Common Deployment Challenges in Real-Time Chat Applications</a:t>
            </a:r>
          </a:p>
          <a:p>
            <a:pPr>
              <a:lnSpc>
                <a:spcPts val="3472"/>
              </a:lnSpc>
            </a:pPr>
          </a:p>
          <a:p>
            <a:pPr marL="513513" indent="-256756" lvl="1">
              <a:lnSpc>
                <a:spcPts val="3472"/>
              </a:lnSpc>
              <a:buFont typeface="Arial"/>
              <a:buChar char="•"/>
            </a:pPr>
            <a:r>
              <a:rPr lang="en-US" sz="2378">
                <a:solidFill>
                  <a:srgbClr val="FFFFFF"/>
                </a:solidFill>
                <a:latin typeface="DM Sans"/>
              </a:rPr>
              <a:t> Strategies for Production Deployment: Continuous   Integration and  Continuous Deployment (CI/CD)</a:t>
            </a:r>
          </a:p>
          <a:p>
            <a:pPr>
              <a:lnSpc>
                <a:spcPts val="31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742087" y="6412514"/>
            <a:ext cx="7517213" cy="227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5102" indent="-267551" lvl="1">
              <a:lnSpc>
                <a:spcPts val="3618"/>
              </a:lnSpc>
              <a:buFont typeface="Arial"/>
              <a:buChar char="•"/>
            </a:pPr>
            <a:r>
              <a:rPr lang="en-US" sz="2478">
                <a:solidFill>
                  <a:srgbClr val="FFFFFF"/>
                </a:solidFill>
                <a:latin typeface="DM Sans"/>
              </a:rPr>
              <a:t>Exploration of Containerization Technologies (e.g., Docker) for Efficient Deployment </a:t>
            </a:r>
          </a:p>
          <a:p>
            <a:pPr>
              <a:lnSpc>
                <a:spcPts val="3618"/>
              </a:lnSpc>
            </a:pPr>
          </a:p>
          <a:p>
            <a:pPr marL="535102" indent="-267551" lvl="1">
              <a:lnSpc>
                <a:spcPts val="3618"/>
              </a:lnSpc>
              <a:buFont typeface="Arial"/>
              <a:buChar char="•"/>
            </a:pPr>
            <a:r>
              <a:rPr lang="en-US" sz="2478">
                <a:solidFill>
                  <a:srgbClr val="FFFFFF"/>
                </a:solidFill>
                <a:latin typeface="DM Sans"/>
              </a:rPr>
              <a:t> Importance of Cloud Infrastructure (e.g., AWS, Azure) for Scalability and Reliability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22415" y="2824001"/>
            <a:ext cx="6542568" cy="4872583"/>
          </a:xfrm>
          <a:custGeom>
            <a:avLst/>
            <a:gdLst/>
            <a:ahLst/>
            <a:cxnLst/>
            <a:rect r="r" b="b" t="t" l="l"/>
            <a:pathLst>
              <a:path h="4872583" w="6542568">
                <a:moveTo>
                  <a:pt x="0" y="0"/>
                </a:moveTo>
                <a:lnTo>
                  <a:pt x="6542568" y="0"/>
                </a:lnTo>
                <a:lnTo>
                  <a:pt x="6542568" y="4872584"/>
                </a:lnTo>
                <a:lnTo>
                  <a:pt x="0" y="4872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434" t="0" r="-18635" b="-640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4920" y="1317158"/>
            <a:ext cx="9447158" cy="88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Scalability Considerations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8979" y="2718871"/>
            <a:ext cx="6157357" cy="651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9646" indent="-274823" lvl="1">
              <a:lnSpc>
                <a:spcPts val="3716"/>
              </a:lnSpc>
              <a:buFont typeface="Arial"/>
              <a:buChar char="•"/>
            </a:pPr>
            <a:r>
              <a:rPr lang="en-US" sz="2545">
                <a:solidFill>
                  <a:srgbClr val="FFFFFF"/>
                </a:solidFill>
                <a:latin typeface="DM Sans"/>
              </a:rPr>
              <a:t>Importance of Scalability in Real-Time Chat Applications</a:t>
            </a:r>
          </a:p>
          <a:p>
            <a:pPr>
              <a:lnSpc>
                <a:spcPts val="3716"/>
              </a:lnSpc>
            </a:pPr>
          </a:p>
          <a:p>
            <a:pPr marL="549646" indent="-274823" lvl="1">
              <a:lnSpc>
                <a:spcPts val="3716"/>
              </a:lnSpc>
              <a:buFont typeface="Arial"/>
              <a:buChar char="•"/>
            </a:pPr>
            <a:r>
              <a:rPr lang="en-US" sz="2545">
                <a:solidFill>
                  <a:srgbClr val="FFFFFF"/>
                </a:solidFill>
                <a:latin typeface="DM Sans"/>
              </a:rPr>
              <a:t> Strategies for Horizontal and Vertical Scaling in Node.js Applications</a:t>
            </a:r>
          </a:p>
          <a:p>
            <a:pPr>
              <a:lnSpc>
                <a:spcPts val="3716"/>
              </a:lnSpc>
            </a:pPr>
          </a:p>
          <a:p>
            <a:pPr marL="549646" indent="-274823" lvl="1">
              <a:lnSpc>
                <a:spcPts val="3716"/>
              </a:lnSpc>
              <a:buFont typeface="Arial"/>
              <a:buChar char="•"/>
            </a:pPr>
            <a:r>
              <a:rPr lang="en-US" sz="2545">
                <a:solidFill>
                  <a:srgbClr val="FFFFFF"/>
                </a:solidFill>
                <a:latin typeface="DM Sans"/>
              </a:rPr>
              <a:t> Discussion on Load Balancing Techniques for Distributing Traffic Effectively</a:t>
            </a:r>
          </a:p>
          <a:p>
            <a:pPr>
              <a:lnSpc>
                <a:spcPts val="3716"/>
              </a:lnSpc>
            </a:pPr>
          </a:p>
          <a:p>
            <a:pPr marL="549646" indent="-274823" lvl="1">
              <a:lnSpc>
                <a:spcPts val="3716"/>
              </a:lnSpc>
              <a:buFont typeface="Arial"/>
              <a:buChar char="•"/>
            </a:pPr>
            <a:r>
              <a:rPr lang="en-US" sz="2545">
                <a:solidFill>
                  <a:srgbClr val="FFFFFF"/>
                </a:solidFill>
                <a:latin typeface="DM Sans"/>
              </a:rPr>
              <a:t> Overview of Caching Mechanisms for Improving Performance and Scalability </a:t>
            </a:r>
          </a:p>
          <a:p>
            <a:pPr>
              <a:lnSpc>
                <a:spcPts val="371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072073" y="2482319"/>
            <a:ext cx="1369746" cy="13697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31011" y="4281077"/>
            <a:ext cx="1370519" cy="13705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73631" y="7887070"/>
            <a:ext cx="1373324" cy="13733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24763" y="439111"/>
            <a:ext cx="4660076" cy="2618371"/>
          </a:xfrm>
          <a:custGeom>
            <a:avLst/>
            <a:gdLst/>
            <a:ahLst/>
            <a:cxnLst/>
            <a:rect r="r" b="b" t="t" l="l"/>
            <a:pathLst>
              <a:path h="2618371" w="4660076">
                <a:moveTo>
                  <a:pt x="0" y="0"/>
                </a:moveTo>
                <a:lnTo>
                  <a:pt x="4660077" y="0"/>
                </a:lnTo>
                <a:lnTo>
                  <a:pt x="4660077" y="2618371"/>
                </a:lnTo>
                <a:lnTo>
                  <a:pt x="0" y="261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041309" y="6118321"/>
            <a:ext cx="1360221" cy="136022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691828" y="7526806"/>
            <a:ext cx="2304802" cy="2304802"/>
          </a:xfrm>
          <a:custGeom>
            <a:avLst/>
            <a:gdLst/>
            <a:ahLst/>
            <a:cxnLst/>
            <a:rect r="r" b="b" t="t" l="l"/>
            <a:pathLst>
              <a:path h="2304802" w="2304802">
                <a:moveTo>
                  <a:pt x="0" y="0"/>
                </a:moveTo>
                <a:lnTo>
                  <a:pt x="2304802" y="0"/>
                </a:lnTo>
                <a:lnTo>
                  <a:pt x="2304802" y="2304802"/>
                </a:lnTo>
                <a:lnTo>
                  <a:pt x="0" y="2304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928046" y="1008646"/>
            <a:ext cx="8637558" cy="112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Security Measures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49421" y="2564461"/>
            <a:ext cx="7194808" cy="10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4"/>
              </a:lnSpc>
            </a:pPr>
            <a:r>
              <a:rPr lang="en-US" sz="3078">
                <a:solidFill>
                  <a:srgbClr val="FFFFFF"/>
                </a:solidFill>
                <a:latin typeface="DM Sans"/>
              </a:rPr>
              <a:t>Importance of Security in Real-Time Chat Applications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60998" y="4204877"/>
            <a:ext cx="7194808" cy="16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4"/>
              </a:lnSpc>
            </a:pPr>
            <a:r>
              <a:rPr lang="en-US" sz="3078">
                <a:solidFill>
                  <a:srgbClr val="FFFFFF"/>
                </a:solidFill>
                <a:latin typeface="DM Sans"/>
              </a:rPr>
              <a:t>Overview of Common Security Threats (e.g., Cross-Site Scripting, SQL Injection)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41818" y="6231226"/>
            <a:ext cx="7194808" cy="10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4"/>
              </a:lnSpc>
            </a:pPr>
            <a:r>
              <a:rPr lang="en-US" sz="3078">
                <a:solidFill>
                  <a:srgbClr val="FFFFFF"/>
                </a:solidFill>
                <a:latin typeface="DM Sans"/>
              </a:rPr>
              <a:t>Implementation of Security Measures (e.g., HTTPS, Content Security Policy)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60998" y="7810870"/>
            <a:ext cx="7194808" cy="16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4"/>
              </a:lnSpc>
            </a:pPr>
            <a:r>
              <a:rPr lang="en-US" sz="3078">
                <a:solidFill>
                  <a:srgbClr val="FFFFFF"/>
                </a:solidFill>
                <a:latin typeface="DM Sans"/>
              </a:rPr>
              <a:t> Role of Security Audits and Penetration Testing in Ensuring Application Security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66561" y="1162242"/>
            <a:ext cx="12442769" cy="105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16"/>
              </a:lnSpc>
            </a:pPr>
            <a:r>
              <a:rPr lang="en-US" sz="6127">
                <a:solidFill>
                  <a:srgbClr val="048AFF"/>
                </a:solidFill>
                <a:latin typeface="Now Bold"/>
              </a:rPr>
              <a:t>Performance   Optimization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6643" y="2475219"/>
            <a:ext cx="6157357" cy="678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4415" indent="-307207" lvl="1">
              <a:lnSpc>
                <a:spcPts val="4154"/>
              </a:lnSpc>
              <a:buFont typeface="Arial"/>
              <a:buChar char="•"/>
            </a:pPr>
            <a:r>
              <a:rPr lang="en-US" sz="2845">
                <a:solidFill>
                  <a:srgbClr val="FFFFFF"/>
                </a:solidFill>
                <a:latin typeface="DM Sans"/>
              </a:rPr>
              <a:t>Importance of Performance Optimization in Real-Time Applications </a:t>
            </a:r>
          </a:p>
          <a:p>
            <a:pPr>
              <a:lnSpc>
                <a:spcPts val="4154"/>
              </a:lnSpc>
            </a:pPr>
          </a:p>
          <a:p>
            <a:pPr marL="614415" indent="-307207" lvl="1">
              <a:lnSpc>
                <a:spcPts val="4154"/>
              </a:lnSpc>
              <a:buFont typeface="Arial"/>
              <a:buChar char="•"/>
            </a:pPr>
            <a:r>
              <a:rPr lang="en-US" sz="2845">
                <a:solidFill>
                  <a:srgbClr val="FFFFFF"/>
                </a:solidFill>
                <a:latin typeface="DM Sans"/>
              </a:rPr>
              <a:t> Strategies for Code Optimization and Minification</a:t>
            </a:r>
          </a:p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 </a:t>
            </a:r>
          </a:p>
          <a:p>
            <a:pPr marL="614415" indent="-307207" lvl="1">
              <a:lnSpc>
                <a:spcPts val="4154"/>
              </a:lnSpc>
              <a:buFont typeface="Arial"/>
              <a:buChar char="•"/>
            </a:pPr>
            <a:r>
              <a:rPr lang="en-US" sz="2845">
                <a:solidFill>
                  <a:srgbClr val="FFFFFF"/>
                </a:solidFill>
                <a:latin typeface="DM Sans"/>
              </a:rPr>
              <a:t> Discussion on Client-Side and Server-Side Caching Techniques </a:t>
            </a:r>
          </a:p>
          <a:p>
            <a:pPr>
              <a:lnSpc>
                <a:spcPts val="4154"/>
              </a:lnSpc>
            </a:pPr>
          </a:p>
          <a:p>
            <a:pPr marL="614415" indent="-307207" lvl="1">
              <a:lnSpc>
                <a:spcPts val="4154"/>
              </a:lnSpc>
              <a:buFont typeface="Arial"/>
              <a:buChar char="•"/>
            </a:pPr>
            <a:r>
              <a:rPr lang="en-US" sz="2845">
                <a:solidFill>
                  <a:srgbClr val="FFFFFF"/>
                </a:solidFill>
                <a:latin typeface="DM Sans"/>
              </a:rPr>
              <a:t> Role of Profiling Tools for Identifying Performance Bottlenecks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1156" y="6187322"/>
            <a:ext cx="2270212" cy="298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345">
                <a:solidFill>
                  <a:srgbClr val="FFFFFF"/>
                </a:solidFill>
                <a:latin typeface="DM Sans"/>
              </a:rPr>
              <a:t> Overview of Continuous Integration (CI) and Continuous Deployment (CD) </a:t>
            </a:r>
          </a:p>
          <a:p>
            <a:pPr algn="ctr">
              <a:lnSpc>
                <a:spcPts val="3424"/>
              </a:lnSpc>
            </a:pPr>
            <a:r>
              <a:rPr lang="en-US" sz="2345">
                <a:solidFill>
                  <a:srgbClr val="FFFFFF"/>
                </a:solidFill>
                <a:latin typeface="DM Sans"/>
              </a:rPr>
              <a:t>Pipelines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829643" y="6244472"/>
            <a:ext cx="8403333" cy="8403333"/>
          </a:xfrm>
          <a:custGeom>
            <a:avLst/>
            <a:gdLst/>
            <a:ahLst/>
            <a:cxnLst/>
            <a:rect r="r" b="b" t="t" l="l"/>
            <a:pathLst>
              <a:path h="8403333" w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76200" y="-5722705"/>
            <a:ext cx="10409098" cy="10409098"/>
          </a:xfrm>
          <a:custGeom>
            <a:avLst/>
            <a:gdLst/>
            <a:ahLst/>
            <a:cxnLst/>
            <a:rect r="r" b="b" t="t" l="l"/>
            <a:pathLst>
              <a:path h="10409098" w="10409098">
                <a:moveTo>
                  <a:pt x="0" y="0"/>
                </a:moveTo>
                <a:lnTo>
                  <a:pt x="10409098" y="0"/>
                </a:lnTo>
                <a:lnTo>
                  <a:pt x="10409098" y="10409098"/>
                </a:lnTo>
                <a:lnTo>
                  <a:pt x="0" y="10409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7077" y="3687285"/>
            <a:ext cx="2557187" cy="2557187"/>
          </a:xfrm>
          <a:custGeom>
            <a:avLst/>
            <a:gdLst/>
            <a:ahLst/>
            <a:cxnLst/>
            <a:rect r="r" b="b" t="t" l="l"/>
            <a:pathLst>
              <a:path h="2557187" w="2557187">
                <a:moveTo>
                  <a:pt x="0" y="0"/>
                </a:moveTo>
                <a:lnTo>
                  <a:pt x="2557187" y="0"/>
                </a:lnTo>
                <a:lnTo>
                  <a:pt x="2557187" y="2557187"/>
                </a:lnTo>
                <a:lnTo>
                  <a:pt x="0" y="2557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04837" y="2581204"/>
            <a:ext cx="4753285" cy="1622899"/>
          </a:xfrm>
          <a:custGeom>
            <a:avLst/>
            <a:gdLst/>
            <a:ahLst/>
            <a:cxnLst/>
            <a:rect r="r" b="b" t="t" l="l"/>
            <a:pathLst>
              <a:path h="1622899" w="4753285">
                <a:moveTo>
                  <a:pt x="0" y="0"/>
                </a:moveTo>
                <a:lnTo>
                  <a:pt x="4753285" y="0"/>
                </a:lnTo>
                <a:lnTo>
                  <a:pt x="4753285" y="1622900"/>
                </a:lnTo>
                <a:lnTo>
                  <a:pt x="0" y="1622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0757" r="0" b="-5862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7077" y="1348432"/>
            <a:ext cx="9200670" cy="180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0"/>
              </a:lnSpc>
            </a:pPr>
            <a:r>
              <a:rPr lang="en-US" sz="5194">
                <a:solidFill>
                  <a:srgbClr val="048AFF"/>
                </a:solidFill>
                <a:latin typeface="Now Bold"/>
              </a:rPr>
              <a:t>Continuous Integration and Deployment (CI/CD)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26519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5286" y="6187322"/>
            <a:ext cx="2270212" cy="212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345">
                <a:solidFill>
                  <a:srgbClr val="FFFFFF"/>
                </a:solidFill>
                <a:latin typeface="DM Sans"/>
              </a:rPr>
              <a:t>Implementation of Automated Testing and Deployment Processes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20648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2384" y="6187322"/>
            <a:ext cx="2270212" cy="169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345">
                <a:solidFill>
                  <a:srgbClr val="FFFFFF"/>
                </a:solidFill>
                <a:latin typeface="DM Sans"/>
              </a:rPr>
              <a:t>Introduction to CI/CD Tools (e.g., Jenkins, Travis CI)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87747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86496" y="6187322"/>
            <a:ext cx="2270212" cy="255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345">
                <a:solidFill>
                  <a:srgbClr val="FFFFFF"/>
                </a:solidFill>
                <a:latin typeface="DM Sans"/>
              </a:rPr>
              <a:t>Benefits of CI/CD in Ensuring Code Quality and Deployment Efficiency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859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97527"/>
            <a:ext cx="18288000" cy="6124395"/>
            <a:chOff x="0" y="0"/>
            <a:chExt cx="4816593" cy="1613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13009"/>
            </a:xfrm>
            <a:custGeom>
              <a:avLst/>
              <a:gdLst/>
              <a:ahLst/>
              <a:cxnLst/>
              <a:rect r="r" b="b" t="t" l="l"/>
              <a:pathLst>
                <a:path h="16130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13009"/>
                  </a:lnTo>
                  <a:lnTo>
                    <a:pt x="0" y="1613009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622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4822223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220333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464425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128512" y="2406987"/>
            <a:ext cx="10183642" cy="2736513"/>
          </a:xfrm>
          <a:custGeom>
            <a:avLst/>
            <a:gdLst/>
            <a:ahLst/>
            <a:cxnLst/>
            <a:rect r="r" b="b" t="t" l="l"/>
            <a:pathLst>
              <a:path h="2736513" w="10183642">
                <a:moveTo>
                  <a:pt x="0" y="0"/>
                </a:moveTo>
                <a:lnTo>
                  <a:pt x="10183642" y="0"/>
                </a:lnTo>
                <a:lnTo>
                  <a:pt x="10183642" y="2736513"/>
                </a:lnTo>
                <a:lnTo>
                  <a:pt x="0" y="273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5901" y="708459"/>
            <a:ext cx="10883558" cy="100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0"/>
              </a:lnSpc>
              <a:spcBef>
                <a:spcPct val="0"/>
              </a:spcBef>
            </a:pPr>
            <a:r>
              <a:rPr lang="en-US" sz="5841">
                <a:solidFill>
                  <a:srgbClr val="048AFF"/>
                </a:solidFill>
                <a:latin typeface="Now Bold"/>
              </a:rPr>
              <a:t>Monitoring and Logging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10561"/>
            <a:ext cx="3345658" cy="19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658">
                <a:solidFill>
                  <a:srgbClr val="FFFFFF"/>
                </a:solidFill>
                <a:latin typeface="DM Sans"/>
              </a:rPr>
              <a:t>Importance of Monitoring and Logging in Real-Time Applications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71441" y="6510561"/>
            <a:ext cx="3345658" cy="19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658">
                <a:solidFill>
                  <a:srgbClr val="FFFFFF"/>
                </a:solidFill>
                <a:latin typeface="DM Sans"/>
              </a:rPr>
              <a:t>Implementation of Log Management Systems (e.g., ELK Stack)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9550" y="6510561"/>
            <a:ext cx="3345658" cy="288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658">
                <a:solidFill>
                  <a:srgbClr val="FFFFFF"/>
                </a:solidFill>
                <a:latin typeface="DM Sans"/>
              </a:rPr>
              <a:t>Overview of Application Performance Monitoring (APM) Tools (e.g., New Relic, Datadog)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3642" y="6510561"/>
            <a:ext cx="3345658" cy="288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658">
                <a:solidFill>
                  <a:srgbClr val="FFFFFF"/>
                </a:solidFill>
                <a:latin typeface="DM Sans"/>
              </a:rPr>
              <a:t>Role of Monitoring and Logging in Identifying and Resolving Issues in Real?Time Applications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12486" y="5057775"/>
            <a:ext cx="9962280" cy="77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1"/>
              </a:lnSpc>
            </a:pPr>
            <a:r>
              <a:rPr lang="en-US" sz="4526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4634" y="3119105"/>
            <a:ext cx="13887770" cy="170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30"/>
              </a:lnSpc>
            </a:pPr>
            <a:r>
              <a:rPr lang="en-US" sz="9878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95607" y="-4862073"/>
            <a:ext cx="26407904" cy="21248904"/>
            <a:chOff x="0" y="0"/>
            <a:chExt cx="35210539" cy="283318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7180768" y="17064376"/>
              <a:ext cx="1959107" cy="1894991"/>
            </a:xfrm>
            <a:custGeom>
              <a:avLst/>
              <a:gdLst/>
              <a:ahLst/>
              <a:cxnLst/>
              <a:rect r="r" b="b" t="t" l="l"/>
              <a:pathLst>
                <a:path h="1894991" w="1959107">
                  <a:moveTo>
                    <a:pt x="0" y="0"/>
                  </a:moveTo>
                  <a:lnTo>
                    <a:pt x="1959108" y="0"/>
                  </a:lnTo>
                  <a:lnTo>
                    <a:pt x="1959108" y="1894991"/>
                  </a:lnTo>
                  <a:lnTo>
                    <a:pt x="0" y="1894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2354833" y="0"/>
              <a:ext cx="12855706" cy="12839637"/>
            </a:xfrm>
            <a:custGeom>
              <a:avLst/>
              <a:gdLst/>
              <a:ahLst/>
              <a:cxnLst/>
              <a:rect r="r" b="b" t="t" l="l"/>
              <a:pathLst>
                <a:path h="12839637" w="12855706">
                  <a:moveTo>
                    <a:pt x="0" y="0"/>
                  </a:moveTo>
                  <a:lnTo>
                    <a:pt x="12855706" y="0"/>
                  </a:lnTo>
                  <a:lnTo>
                    <a:pt x="12855706" y="12839637"/>
                  </a:lnTo>
                  <a:lnTo>
                    <a:pt x="0" y="12839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AutoShape 6" id="6"/>
            <p:cNvSpPr/>
            <p:nvPr/>
          </p:nvSpPr>
          <p:spPr>
            <a:xfrm>
              <a:off x="18052071" y="10592086"/>
              <a:ext cx="0" cy="7384178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479954" y="11098143"/>
              <a:ext cx="1854316" cy="1854316"/>
            </a:xfrm>
            <a:custGeom>
              <a:avLst/>
              <a:gdLst/>
              <a:ahLst/>
              <a:cxnLst/>
              <a:rect r="r" b="b" t="t" l="l"/>
              <a:pathLst>
                <a:path h="1854316" w="1854316">
                  <a:moveTo>
                    <a:pt x="0" y="0"/>
                  </a:moveTo>
                  <a:lnTo>
                    <a:pt x="1854317" y="0"/>
                  </a:lnTo>
                  <a:lnTo>
                    <a:pt x="1854317" y="1854316"/>
                  </a:lnTo>
                  <a:lnTo>
                    <a:pt x="0" y="1854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776034" y="11080722"/>
              <a:ext cx="1871737" cy="1871737"/>
            </a:xfrm>
            <a:custGeom>
              <a:avLst/>
              <a:gdLst/>
              <a:ahLst/>
              <a:cxnLst/>
              <a:rect r="r" b="b" t="t" l="l"/>
              <a:pathLst>
                <a:path h="1871737" w="1871737">
                  <a:moveTo>
                    <a:pt x="0" y="0"/>
                  </a:moveTo>
                  <a:lnTo>
                    <a:pt x="1871737" y="0"/>
                  </a:lnTo>
                  <a:lnTo>
                    <a:pt x="1871737" y="1871737"/>
                  </a:lnTo>
                  <a:lnTo>
                    <a:pt x="0" y="1871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2131558" y="13279484"/>
              <a:ext cx="4551109" cy="393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8"/>
                </a:lnSpc>
              </a:pPr>
              <a:r>
                <a:rPr lang="en-US" sz="3394">
                  <a:solidFill>
                    <a:srgbClr val="B100E8"/>
                  </a:solidFill>
                  <a:latin typeface="Now Bold"/>
                </a:rPr>
                <a:t>Introduction to Real-Time Chat Applications</a:t>
              </a:r>
            </a:p>
            <a:p>
              <a:pPr algn="ctr">
                <a:lnSpc>
                  <a:spcPts val="4718"/>
                </a:lnSpc>
              </a:pP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492235"/>
              <a:ext cx="12855706" cy="12839637"/>
            </a:xfrm>
            <a:custGeom>
              <a:avLst/>
              <a:gdLst/>
              <a:ahLst/>
              <a:cxnLst/>
              <a:rect r="r" b="b" t="t" l="l"/>
              <a:pathLst>
                <a:path h="12839637" w="12855706">
                  <a:moveTo>
                    <a:pt x="0" y="0"/>
                  </a:moveTo>
                  <a:lnTo>
                    <a:pt x="12855706" y="0"/>
                  </a:lnTo>
                  <a:lnTo>
                    <a:pt x="12855706" y="12839637"/>
                  </a:lnTo>
                  <a:lnTo>
                    <a:pt x="0" y="12839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9079158" y="13279484"/>
              <a:ext cx="6158462" cy="393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18"/>
                </a:lnSpc>
              </a:pPr>
              <a:r>
                <a:rPr lang="en-US" sz="3394">
                  <a:solidFill>
                    <a:srgbClr val="B100E8"/>
                  </a:solidFill>
                  <a:latin typeface="Now Bold"/>
                </a:rPr>
                <a:t>Significance of Real-Time Communication in Modern Applications</a:t>
              </a:r>
            </a:p>
            <a:p>
              <a:pPr algn="ctr">
                <a:lnSpc>
                  <a:spcPts val="4718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97527"/>
            <a:ext cx="18288000" cy="6124395"/>
            <a:chOff x="0" y="0"/>
            <a:chExt cx="4816593" cy="1613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13009"/>
            </a:xfrm>
            <a:custGeom>
              <a:avLst/>
              <a:gdLst/>
              <a:ahLst/>
              <a:cxnLst/>
              <a:rect r="r" b="b" t="t" l="l"/>
              <a:pathLst>
                <a:path h="16130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13009"/>
                  </a:lnTo>
                  <a:lnTo>
                    <a:pt x="0" y="1613009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622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44666" y="3509328"/>
            <a:ext cx="2878546" cy="287854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l="-30459" t="-20663" r="-123819" b="-2239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9" id="9"/>
          <p:cNvSpPr/>
          <p:nvPr/>
        </p:nvSpPr>
        <p:spPr>
          <a:xfrm>
            <a:off x="4822223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587406" y="3509328"/>
            <a:ext cx="2878546" cy="287854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37445" t="0" r="-3744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13" id="13"/>
          <p:cNvSpPr/>
          <p:nvPr/>
        </p:nvSpPr>
        <p:spPr>
          <a:xfrm>
            <a:off x="9220333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985516" y="3509328"/>
            <a:ext cx="2878546" cy="287854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0" t="-10" r="0" b="-1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17" id="17"/>
          <p:cNvSpPr/>
          <p:nvPr/>
        </p:nvSpPr>
        <p:spPr>
          <a:xfrm>
            <a:off x="13464425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229608" y="3509328"/>
            <a:ext cx="2878546" cy="287854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0" t="-10" r="0" b="-1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922598" y="923925"/>
            <a:ext cx="10883558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Technologies Used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45279" y="2856321"/>
            <a:ext cx="2277319" cy="60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0"/>
              </a:lnSpc>
            </a:pPr>
            <a:r>
              <a:rPr lang="en-US" sz="3546">
                <a:solidFill>
                  <a:srgbClr val="B100E8"/>
                </a:solidFill>
                <a:latin typeface="Now Bold"/>
              </a:rPr>
              <a:t>React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510561"/>
            <a:ext cx="3345658" cy="2662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458">
                <a:solidFill>
                  <a:srgbClr val="FFFFFF"/>
                </a:solidFill>
                <a:latin typeface="DM Sans"/>
              </a:rPr>
              <a:t>React is a free and open-source front-end JavaScript library for building user interfaces based on components.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71441" y="6510561"/>
            <a:ext cx="3345658" cy="310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458">
                <a:solidFill>
                  <a:srgbClr val="FFFFFF"/>
                </a:solidFill>
                <a:latin typeface="DM Sans"/>
              </a:rPr>
              <a:t>Node.js is a cross-platform, open-source JavaScript runtime environment and executes JavaScript code outside a web browser.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69550" y="6510561"/>
            <a:ext cx="3345658" cy="355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458">
                <a:solidFill>
                  <a:srgbClr val="FFFFFF"/>
                </a:solidFill>
                <a:latin typeface="DM Sans"/>
              </a:rPr>
              <a:t>Socket.IO is an event-driven library for real-time web applications. It enables real-time, bi-directional communication between web clients and servers. 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13642" y="6510561"/>
            <a:ext cx="3345658" cy="310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458">
                <a:solidFill>
                  <a:srgbClr val="FFFFFF"/>
                </a:solidFill>
                <a:latin typeface="DM Sans"/>
              </a:rPr>
              <a:t>MongoDB is a  database program. Classified as a NoSQL database product, MongoDB utilizes JSON-like documents with optional schemas.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05610" y="2865846"/>
            <a:ext cx="227731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4"/>
              </a:lnSpc>
            </a:pPr>
            <a:r>
              <a:rPr lang="en-US" sz="3499">
                <a:solidFill>
                  <a:srgbClr val="B100E8"/>
                </a:solidFill>
                <a:latin typeface="Now Bold"/>
              </a:rPr>
              <a:t>Node.js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3700" y="2856321"/>
            <a:ext cx="2277319" cy="60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0"/>
              </a:lnSpc>
            </a:pPr>
            <a:r>
              <a:rPr lang="en-US" sz="3546">
                <a:solidFill>
                  <a:srgbClr val="B100E8"/>
                </a:solidFill>
                <a:latin typeface="Now Bold"/>
              </a:rPr>
              <a:t>Socket.io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44031" y="2856321"/>
            <a:ext cx="2277319" cy="60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0"/>
              </a:lnSpc>
            </a:pPr>
            <a:r>
              <a:rPr lang="en-US" sz="3546">
                <a:solidFill>
                  <a:srgbClr val="B100E8"/>
                </a:solidFill>
                <a:latin typeface="Now Bold"/>
              </a:rPr>
              <a:t>MongoDB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89333" y="676834"/>
            <a:ext cx="11109335" cy="2442304"/>
            <a:chOff x="0" y="0"/>
            <a:chExt cx="14812446" cy="325640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4812446" cy="3256406"/>
              <a:chOff x="0" y="0"/>
              <a:chExt cx="2925915" cy="64324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925915" cy="643241"/>
              </a:xfrm>
              <a:custGeom>
                <a:avLst/>
                <a:gdLst/>
                <a:ahLst/>
                <a:cxnLst/>
                <a:rect r="r" b="b" t="t" l="l"/>
                <a:pathLst>
                  <a:path h="643241" w="2925915">
                    <a:moveTo>
                      <a:pt x="9756" y="0"/>
                    </a:moveTo>
                    <a:lnTo>
                      <a:pt x="2916159" y="0"/>
                    </a:lnTo>
                    <a:cubicBezTo>
                      <a:pt x="2921547" y="0"/>
                      <a:pt x="2925915" y="4368"/>
                      <a:pt x="2925915" y="9756"/>
                    </a:cubicBezTo>
                    <a:lnTo>
                      <a:pt x="2925915" y="633484"/>
                    </a:lnTo>
                    <a:cubicBezTo>
                      <a:pt x="2925915" y="638873"/>
                      <a:pt x="2921547" y="643241"/>
                      <a:pt x="2916159" y="643241"/>
                    </a:cubicBezTo>
                    <a:lnTo>
                      <a:pt x="9756" y="643241"/>
                    </a:lnTo>
                    <a:cubicBezTo>
                      <a:pt x="4368" y="643241"/>
                      <a:pt x="0" y="638873"/>
                      <a:pt x="0" y="633484"/>
                    </a:cubicBezTo>
                    <a:lnTo>
                      <a:pt x="0" y="9756"/>
                    </a:lnTo>
                    <a:cubicBezTo>
                      <a:pt x="0" y="4368"/>
                      <a:pt x="4368" y="0"/>
                      <a:pt x="975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48AFF">
                      <a:alpha val="63000"/>
                    </a:srgbClr>
                  </a:gs>
                  <a:gs pos="100000">
                    <a:srgbClr val="B100E8">
                      <a:alpha val="63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2925915" cy="652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13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617710"/>
              <a:ext cx="14580028" cy="1859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561"/>
                </a:lnSpc>
                <a:spcBef>
                  <a:spcPct val="0"/>
                </a:spcBef>
              </a:pPr>
              <a:r>
                <a:rPr lang="en-US" sz="8317">
                  <a:solidFill>
                    <a:srgbClr val="FFFFFF"/>
                  </a:solidFill>
                  <a:latin typeface="Now Bold"/>
                </a:rPr>
                <a:t> Project TechStack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281196"/>
            <a:ext cx="7517213" cy="416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7818" indent="-353909" lvl="1">
              <a:lnSpc>
                <a:spcPts val="4786"/>
              </a:lnSpc>
              <a:buFont typeface="Arial"/>
              <a:buChar char="•"/>
            </a:pPr>
            <a:r>
              <a:rPr lang="en-US" sz="3278">
                <a:solidFill>
                  <a:srgbClr val="FFFFFF"/>
                </a:solidFill>
                <a:latin typeface="DM Sans"/>
              </a:rPr>
              <a:t>Breakdown of Frontend and Backend Technologies: React for Frontend, Node.js for Backend</a:t>
            </a:r>
          </a:p>
          <a:p>
            <a:pPr>
              <a:lnSpc>
                <a:spcPts val="4786"/>
              </a:lnSpc>
            </a:pPr>
          </a:p>
          <a:p>
            <a:pPr marL="707818" indent="-353909" lvl="1">
              <a:lnSpc>
                <a:spcPts val="4786"/>
              </a:lnSpc>
              <a:buFont typeface="Arial"/>
              <a:buChar char="•"/>
            </a:pPr>
            <a:r>
              <a:rPr lang="en-US" sz="3278">
                <a:solidFill>
                  <a:srgbClr val="FFFFFF"/>
                </a:solidFill>
                <a:latin typeface="DM Sans"/>
              </a:rPr>
              <a:t> Role of Socket.io in Enabling Real-Time Communication</a:t>
            </a:r>
          </a:p>
          <a:p>
            <a:pPr>
              <a:lnSpc>
                <a:spcPts val="478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742087" y="4281196"/>
            <a:ext cx="7517213" cy="536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7818" indent="-353909" lvl="1">
              <a:lnSpc>
                <a:spcPts val="4786"/>
              </a:lnSpc>
              <a:buFont typeface="Arial"/>
              <a:buChar char="•"/>
            </a:pPr>
            <a:r>
              <a:rPr lang="en-US" sz="3278">
                <a:solidFill>
                  <a:srgbClr val="FFFFFF"/>
                </a:solidFill>
                <a:latin typeface="DM Sans"/>
              </a:rPr>
              <a:t>Importance of MongoDB as a NoSQL Database for Scalable Data Storage</a:t>
            </a:r>
          </a:p>
          <a:p>
            <a:pPr>
              <a:lnSpc>
                <a:spcPts val="4786"/>
              </a:lnSpc>
            </a:pPr>
          </a:p>
          <a:p>
            <a:pPr marL="707818" indent="-353909" lvl="1">
              <a:lnSpc>
                <a:spcPts val="4786"/>
              </a:lnSpc>
              <a:buFont typeface="Arial"/>
              <a:buChar char="•"/>
            </a:pPr>
            <a:r>
              <a:rPr lang="en-US" sz="3278">
                <a:solidFill>
                  <a:srgbClr val="FFFFFF"/>
                </a:solidFill>
                <a:latin typeface="DM Sans"/>
              </a:rPr>
              <a:t>Advantages of Using a Comprehensive Technological Stack for Building Robust Applications</a:t>
            </a:r>
          </a:p>
          <a:p>
            <a:pPr>
              <a:lnSpc>
                <a:spcPts val="478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55367" y="3203208"/>
            <a:ext cx="1875852" cy="1875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5631218" y="4141133"/>
            <a:ext cx="7025563" cy="0"/>
          </a:xfrm>
          <a:prstGeom prst="line">
            <a:avLst/>
          </a:prstGeom>
          <a:ln cap="rnd" w="66675">
            <a:solidFill>
              <a:srgbClr val="3652D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722347" y="3203208"/>
            <a:ext cx="1875852" cy="18758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89564" y="3203208"/>
            <a:ext cx="1875852" cy="18758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56782" y="3203208"/>
            <a:ext cx="1875852" cy="18758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175390" y="3424358"/>
            <a:ext cx="981744" cy="1249906"/>
          </a:xfrm>
          <a:custGeom>
            <a:avLst/>
            <a:gdLst/>
            <a:ahLst/>
            <a:cxnLst/>
            <a:rect r="r" b="b" t="t" l="l"/>
            <a:pathLst>
              <a:path h="1249906" w="981744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86689" y="3490212"/>
            <a:ext cx="1147405" cy="1118198"/>
          </a:xfrm>
          <a:custGeom>
            <a:avLst/>
            <a:gdLst/>
            <a:ahLst/>
            <a:cxnLst/>
            <a:rect r="r" b="b" t="t" l="l"/>
            <a:pathLst>
              <a:path h="1118198" w="1147405">
                <a:moveTo>
                  <a:pt x="0" y="0"/>
                </a:moveTo>
                <a:lnTo>
                  <a:pt x="1147405" y="0"/>
                </a:lnTo>
                <a:lnTo>
                  <a:pt x="1147405" y="1118198"/>
                </a:lnTo>
                <a:lnTo>
                  <a:pt x="0" y="1118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096007" y="3600162"/>
            <a:ext cx="1062966" cy="1153119"/>
          </a:xfrm>
          <a:custGeom>
            <a:avLst/>
            <a:gdLst/>
            <a:ahLst/>
            <a:cxnLst/>
            <a:rect r="r" b="b" t="t" l="l"/>
            <a:pathLst>
              <a:path h="1153119" w="1062966">
                <a:moveTo>
                  <a:pt x="0" y="0"/>
                </a:moveTo>
                <a:lnTo>
                  <a:pt x="1062966" y="0"/>
                </a:lnTo>
                <a:lnTo>
                  <a:pt x="1062966" y="1153119"/>
                </a:lnTo>
                <a:lnTo>
                  <a:pt x="0" y="1153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39888" y="3596120"/>
            <a:ext cx="1109639" cy="1018850"/>
          </a:xfrm>
          <a:custGeom>
            <a:avLst/>
            <a:gdLst/>
            <a:ahLst/>
            <a:cxnLst/>
            <a:rect r="r" b="b" t="t" l="l"/>
            <a:pathLst>
              <a:path h="1018850" w="1109639">
                <a:moveTo>
                  <a:pt x="0" y="0"/>
                </a:moveTo>
                <a:lnTo>
                  <a:pt x="1109639" y="0"/>
                </a:lnTo>
                <a:lnTo>
                  <a:pt x="1109639" y="1018850"/>
                </a:lnTo>
                <a:lnTo>
                  <a:pt x="0" y="10188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353147" y="1712322"/>
            <a:ext cx="9447759" cy="834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Installing Essential Packages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31224" y="5656030"/>
            <a:ext cx="2270212" cy="199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8"/>
              </a:lnSpc>
            </a:pPr>
            <a:r>
              <a:rPr lang="en-US" sz="2745">
                <a:solidFill>
                  <a:srgbClr val="FFFFFF"/>
                </a:solidFill>
                <a:latin typeface="DM Sans"/>
              </a:rPr>
              <a:t>Package Management in Node.js with npm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25354" y="5656030"/>
            <a:ext cx="2270212" cy="249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5"/>
              </a:lnSpc>
            </a:pPr>
            <a:r>
              <a:rPr lang="en-US" sz="2750">
                <a:solidFill>
                  <a:srgbClr val="FFFFFF"/>
                </a:solidFill>
                <a:latin typeface="DM Sans"/>
              </a:rPr>
              <a:t>Essential Packages for Real-Time Chat App Development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2453" y="5656030"/>
            <a:ext cx="2270212" cy="199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5"/>
              </a:lnSpc>
            </a:pPr>
            <a:r>
              <a:rPr lang="en-US" sz="2750">
                <a:solidFill>
                  <a:srgbClr val="FFFFFF"/>
                </a:solidFill>
                <a:latin typeface="DM Sans"/>
              </a:rPr>
              <a:t>Package's Role in the Development Process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86564" y="5656030"/>
            <a:ext cx="2270212" cy="249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5"/>
              </a:lnSpc>
            </a:pPr>
            <a:r>
              <a:rPr lang="en-US" sz="2750">
                <a:solidFill>
                  <a:srgbClr val="FFFFFF"/>
                </a:solidFill>
                <a:latin typeface="DM Sans"/>
              </a:rPr>
              <a:t>Step-by-Step Installation Procedure Using npm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-3829643" y="6244472"/>
            <a:ext cx="8403333" cy="8403333"/>
          </a:xfrm>
          <a:custGeom>
            <a:avLst/>
            <a:gdLst/>
            <a:ahLst/>
            <a:cxnLst/>
            <a:rect r="r" b="b" t="t" l="l"/>
            <a:pathLst>
              <a:path h="8403333" w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039888" y="-5722705"/>
            <a:ext cx="11445409" cy="11445409"/>
          </a:xfrm>
          <a:custGeom>
            <a:avLst/>
            <a:gdLst/>
            <a:ahLst/>
            <a:cxnLst/>
            <a:rect r="r" b="b" t="t" l="l"/>
            <a:pathLst>
              <a:path h="11445409" w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591" y="0"/>
            <a:ext cx="18247409" cy="4257066"/>
          </a:xfrm>
          <a:custGeom>
            <a:avLst/>
            <a:gdLst/>
            <a:ahLst/>
            <a:cxnLst/>
            <a:rect r="r" b="b" t="t" l="l"/>
            <a:pathLst>
              <a:path h="4257066" w="18247409">
                <a:moveTo>
                  <a:pt x="0" y="0"/>
                </a:moveTo>
                <a:lnTo>
                  <a:pt x="18247409" y="0"/>
                </a:lnTo>
                <a:lnTo>
                  <a:pt x="18247409" y="4257066"/>
                </a:lnTo>
                <a:lnTo>
                  <a:pt x="0" y="425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08" t="-72155" r="-4808" b="-14164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65301" y="3026312"/>
            <a:ext cx="9957398" cy="2442304"/>
            <a:chOff x="0" y="0"/>
            <a:chExt cx="2622525" cy="6432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2525" cy="643241"/>
            </a:xfrm>
            <a:custGeom>
              <a:avLst/>
              <a:gdLst/>
              <a:ahLst/>
              <a:cxnLst/>
              <a:rect r="r" b="b" t="t" l="l"/>
              <a:pathLst>
                <a:path h="643241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165301" y="2883437"/>
            <a:ext cx="9957398" cy="260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01"/>
              </a:lnSpc>
              <a:spcBef>
                <a:spcPct val="0"/>
              </a:spcBef>
            </a:pPr>
            <a:r>
              <a:rPr lang="en-US" sz="7410">
                <a:solidFill>
                  <a:srgbClr val="FFFFFF"/>
                </a:solidFill>
                <a:latin typeface="Now Bold"/>
              </a:rPr>
              <a:t>Setting Up the Backend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880" y="6402989"/>
            <a:ext cx="7517213" cy="222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4973" indent="-332486" lvl="1">
              <a:lnSpc>
                <a:spcPts val="4496"/>
              </a:lnSpc>
              <a:buFont typeface="Arial"/>
              <a:buChar char="•"/>
            </a:pPr>
            <a:r>
              <a:rPr lang="en-US" sz="3080">
                <a:solidFill>
                  <a:srgbClr val="FFFFFF"/>
                </a:solidFill>
                <a:latin typeface="DM Sans"/>
              </a:rPr>
              <a:t>Express Server Initialization Process</a:t>
            </a:r>
          </a:p>
          <a:p>
            <a:pPr>
              <a:lnSpc>
                <a:spcPts val="4496"/>
              </a:lnSpc>
            </a:pPr>
          </a:p>
          <a:p>
            <a:pPr marL="664973" indent="-332486" lvl="1">
              <a:lnSpc>
                <a:spcPts val="4496"/>
              </a:lnSpc>
              <a:buFont typeface="Arial"/>
              <a:buChar char="•"/>
            </a:pPr>
            <a:r>
              <a:rPr lang="en-US" sz="3080">
                <a:solidFill>
                  <a:srgbClr val="FFFFFF"/>
                </a:solidFill>
                <a:latin typeface="DM Sans"/>
              </a:rPr>
              <a:t>Middleware in Express for Handling Requests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42087" y="6402989"/>
            <a:ext cx="7517213" cy="334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4639" indent="-332319" lvl="1">
              <a:lnSpc>
                <a:spcPts val="4494"/>
              </a:lnSpc>
              <a:buFont typeface="Arial"/>
              <a:buChar char="•"/>
            </a:pPr>
            <a:r>
              <a:rPr lang="en-US" sz="3078">
                <a:solidFill>
                  <a:srgbClr val="FFFFFF"/>
                </a:solidFill>
                <a:latin typeface="DM Sans"/>
              </a:rPr>
              <a:t>Error Handling Mechanisms in Express</a:t>
            </a:r>
          </a:p>
          <a:p>
            <a:pPr>
              <a:lnSpc>
                <a:spcPts val="4494"/>
              </a:lnSpc>
            </a:pPr>
          </a:p>
          <a:p>
            <a:pPr marL="664639" indent="-332319" lvl="1">
              <a:lnSpc>
                <a:spcPts val="4494"/>
              </a:lnSpc>
              <a:buFont typeface="Arial"/>
              <a:buChar char="•"/>
            </a:pPr>
            <a:r>
              <a:rPr lang="en-US" sz="3078">
                <a:solidFill>
                  <a:srgbClr val="FFFFFF"/>
                </a:solidFill>
                <a:latin typeface="DM Sans"/>
              </a:rPr>
              <a:t>Implementation of Environment Variables with EMV for Enhanced Security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4696425" y="-16935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6"/>
                </a:lnTo>
                <a:lnTo>
                  <a:pt x="0" y="3387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062525" y="3942213"/>
            <a:ext cx="1649793" cy="164979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47691" lIns="47691" bIns="47691" rIns="47691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519683" y="4441997"/>
            <a:ext cx="735477" cy="766122"/>
          </a:xfrm>
          <a:custGeom>
            <a:avLst/>
            <a:gdLst/>
            <a:ahLst/>
            <a:cxnLst/>
            <a:rect r="r" b="b" t="t" l="l"/>
            <a:pathLst>
              <a:path h="766122" w="735477">
                <a:moveTo>
                  <a:pt x="0" y="0"/>
                </a:moveTo>
                <a:lnTo>
                  <a:pt x="735477" y="0"/>
                </a:lnTo>
                <a:lnTo>
                  <a:pt x="735477" y="766122"/>
                </a:lnTo>
                <a:lnTo>
                  <a:pt x="0" y="766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062525" y="8390674"/>
            <a:ext cx="1649793" cy="164979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47691" lIns="47691" bIns="47691" rIns="47691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062525" y="6213121"/>
            <a:ext cx="1649793" cy="164979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47691" lIns="47691" bIns="47691" rIns="47691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575302" y="8890457"/>
            <a:ext cx="735477" cy="766122"/>
          </a:xfrm>
          <a:custGeom>
            <a:avLst/>
            <a:gdLst/>
            <a:ahLst/>
            <a:cxnLst/>
            <a:rect r="r" b="b" t="t" l="l"/>
            <a:pathLst>
              <a:path h="766122" w="735477">
                <a:moveTo>
                  <a:pt x="0" y="0"/>
                </a:moveTo>
                <a:lnTo>
                  <a:pt x="735478" y="0"/>
                </a:lnTo>
                <a:lnTo>
                  <a:pt x="735478" y="766122"/>
                </a:lnTo>
                <a:lnTo>
                  <a:pt x="0" y="766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19683" y="6712904"/>
            <a:ext cx="735477" cy="766122"/>
          </a:xfrm>
          <a:custGeom>
            <a:avLst/>
            <a:gdLst/>
            <a:ahLst/>
            <a:cxnLst/>
            <a:rect r="r" b="b" t="t" l="l"/>
            <a:pathLst>
              <a:path h="766122" w="735477">
                <a:moveTo>
                  <a:pt x="0" y="0"/>
                </a:moveTo>
                <a:lnTo>
                  <a:pt x="735477" y="0"/>
                </a:lnTo>
                <a:lnTo>
                  <a:pt x="735477" y="766122"/>
                </a:lnTo>
                <a:lnTo>
                  <a:pt x="0" y="766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062525" y="1895690"/>
            <a:ext cx="1649793" cy="164979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47691" lIns="47691" bIns="47691" rIns="47691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5519683" y="2366979"/>
            <a:ext cx="735477" cy="766122"/>
          </a:xfrm>
          <a:custGeom>
            <a:avLst/>
            <a:gdLst/>
            <a:ahLst/>
            <a:cxnLst/>
            <a:rect r="r" b="b" t="t" l="l"/>
            <a:pathLst>
              <a:path h="766122" w="735477">
                <a:moveTo>
                  <a:pt x="0" y="0"/>
                </a:moveTo>
                <a:lnTo>
                  <a:pt x="735477" y="0"/>
                </a:lnTo>
                <a:lnTo>
                  <a:pt x="735477" y="766122"/>
                </a:lnTo>
                <a:lnTo>
                  <a:pt x="0" y="766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8700" y="3545483"/>
            <a:ext cx="3166455" cy="3166455"/>
          </a:xfrm>
          <a:custGeom>
            <a:avLst/>
            <a:gdLst/>
            <a:ahLst/>
            <a:cxnLst/>
            <a:rect r="r" b="b" t="t" l="l"/>
            <a:pathLst>
              <a:path h="3166455" w="3166455">
                <a:moveTo>
                  <a:pt x="0" y="0"/>
                </a:moveTo>
                <a:lnTo>
                  <a:pt x="3166455" y="0"/>
                </a:lnTo>
                <a:lnTo>
                  <a:pt x="3166455" y="3166455"/>
                </a:lnTo>
                <a:lnTo>
                  <a:pt x="0" y="3166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973326" y="517576"/>
            <a:ext cx="8316280" cy="91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94"/>
              </a:lnSpc>
              <a:spcBef>
                <a:spcPct val="0"/>
              </a:spcBef>
            </a:pPr>
            <a:r>
              <a:rPr lang="en-US" sz="5320">
                <a:solidFill>
                  <a:srgbClr val="048AFF"/>
                </a:solidFill>
                <a:latin typeface="Now Bold"/>
              </a:rPr>
              <a:t>Database Management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61038" y="4283589"/>
            <a:ext cx="6754421" cy="131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7"/>
              </a:lnSpc>
            </a:pPr>
            <a:r>
              <a:rPr lang="en-US" sz="2457">
                <a:solidFill>
                  <a:srgbClr val="FFFFFF"/>
                </a:solidFill>
                <a:latin typeface="DM Sans"/>
              </a:rPr>
              <a:t>Sch</a:t>
            </a:r>
            <a:r>
              <a:rPr lang="en-US" sz="2457">
                <a:solidFill>
                  <a:srgbClr val="FFFFFF"/>
                </a:solidFill>
                <a:latin typeface="DM Sans"/>
              </a:rPr>
              <a:t>ema and Model Creation with Mongoose for Structured Data Storage</a:t>
            </a:r>
          </a:p>
          <a:p>
            <a:pPr>
              <a:lnSpc>
                <a:spcPts val="3587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861038" y="6554497"/>
            <a:ext cx="6754421" cy="131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7"/>
              </a:lnSpc>
            </a:pPr>
            <a:r>
              <a:rPr lang="en-US" sz="2457">
                <a:solidFill>
                  <a:srgbClr val="FFFFFF"/>
                </a:solidFill>
                <a:latin typeface="DM Sans"/>
              </a:rPr>
              <a:t>CRUD Operations (Create, Read, Update, Delete) with MongoDB</a:t>
            </a:r>
          </a:p>
          <a:p>
            <a:pPr>
              <a:lnSpc>
                <a:spcPts val="3587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6861038" y="8674103"/>
            <a:ext cx="6754421" cy="131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7"/>
              </a:lnSpc>
            </a:pPr>
            <a:r>
              <a:rPr lang="en-US" sz="2457">
                <a:solidFill>
                  <a:srgbClr val="FFFFFF"/>
                </a:solidFill>
                <a:latin typeface="DM Sans"/>
              </a:rPr>
              <a:t>Practices for Efficient Database Management in Real-Time Applications</a:t>
            </a:r>
          </a:p>
          <a:p>
            <a:pPr>
              <a:lnSpc>
                <a:spcPts val="3587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861038" y="2208572"/>
            <a:ext cx="6754421" cy="87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7"/>
              </a:lnSpc>
            </a:pPr>
            <a:r>
              <a:rPr lang="en-US" sz="2457">
                <a:solidFill>
                  <a:srgbClr val="FFFFFF"/>
                </a:solidFill>
                <a:latin typeface="DM Sans"/>
              </a:rPr>
              <a:t>Explanation of MongoDB Setup Process: Installation and Configuration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71269" y="3466398"/>
            <a:ext cx="2878546" cy="5791902"/>
            <a:chOff x="0" y="0"/>
            <a:chExt cx="758135" cy="15254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8135" cy="1525439"/>
            </a:xfrm>
            <a:custGeom>
              <a:avLst/>
              <a:gdLst/>
              <a:ahLst/>
              <a:cxnLst/>
              <a:rect r="r" b="b" t="t" l="l"/>
              <a:pathLst>
                <a:path h="1525439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82407"/>
                  </a:lnTo>
                  <a:cubicBezTo>
                    <a:pt x="758135" y="1493820"/>
                    <a:pt x="753602" y="1504765"/>
                    <a:pt x="745532" y="1512835"/>
                  </a:cubicBezTo>
                  <a:cubicBezTo>
                    <a:pt x="737461" y="1520906"/>
                    <a:pt x="726516" y="1525439"/>
                    <a:pt x="715103" y="1525439"/>
                  </a:cubicBezTo>
                  <a:lnTo>
                    <a:pt x="43032" y="1525439"/>
                  </a:lnTo>
                  <a:cubicBezTo>
                    <a:pt x="31619" y="1525439"/>
                    <a:pt x="20674" y="1520906"/>
                    <a:pt x="12604" y="1512835"/>
                  </a:cubicBezTo>
                  <a:cubicBezTo>
                    <a:pt x="4534" y="1504765"/>
                    <a:pt x="0" y="1493820"/>
                    <a:pt x="0" y="1482407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758135" cy="1534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92984" y="3622133"/>
            <a:ext cx="2635116" cy="263511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3567097">
            <a:off x="-2253015" y="771195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061944" y="3466398"/>
            <a:ext cx="2878546" cy="5791902"/>
            <a:chOff x="0" y="0"/>
            <a:chExt cx="758135" cy="15254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8135" cy="1525439"/>
            </a:xfrm>
            <a:custGeom>
              <a:avLst/>
              <a:gdLst/>
              <a:ahLst/>
              <a:cxnLst/>
              <a:rect r="r" b="b" t="t" l="l"/>
              <a:pathLst>
                <a:path h="1525439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82407"/>
                  </a:lnTo>
                  <a:cubicBezTo>
                    <a:pt x="758135" y="1493820"/>
                    <a:pt x="753602" y="1504765"/>
                    <a:pt x="745532" y="1512835"/>
                  </a:cubicBezTo>
                  <a:cubicBezTo>
                    <a:pt x="737461" y="1520906"/>
                    <a:pt x="726516" y="1525439"/>
                    <a:pt x="715103" y="1525439"/>
                  </a:cubicBezTo>
                  <a:lnTo>
                    <a:pt x="43032" y="1525439"/>
                  </a:lnTo>
                  <a:cubicBezTo>
                    <a:pt x="31619" y="1525439"/>
                    <a:pt x="20674" y="1520906"/>
                    <a:pt x="12604" y="1512835"/>
                  </a:cubicBezTo>
                  <a:cubicBezTo>
                    <a:pt x="4534" y="1504765"/>
                    <a:pt x="0" y="1493820"/>
                    <a:pt x="0" y="1482407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758135" cy="1534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183659" y="3622133"/>
            <a:ext cx="2635116" cy="263511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350065" y="3466398"/>
            <a:ext cx="2878546" cy="5791902"/>
            <a:chOff x="0" y="0"/>
            <a:chExt cx="758135" cy="152543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8135" cy="1525439"/>
            </a:xfrm>
            <a:custGeom>
              <a:avLst/>
              <a:gdLst/>
              <a:ahLst/>
              <a:cxnLst/>
              <a:rect r="r" b="b" t="t" l="l"/>
              <a:pathLst>
                <a:path h="1525439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82407"/>
                  </a:lnTo>
                  <a:cubicBezTo>
                    <a:pt x="758135" y="1493820"/>
                    <a:pt x="753602" y="1504765"/>
                    <a:pt x="745532" y="1512835"/>
                  </a:cubicBezTo>
                  <a:cubicBezTo>
                    <a:pt x="737461" y="1520906"/>
                    <a:pt x="726516" y="1525439"/>
                    <a:pt x="715103" y="1525439"/>
                  </a:cubicBezTo>
                  <a:lnTo>
                    <a:pt x="43032" y="1525439"/>
                  </a:lnTo>
                  <a:cubicBezTo>
                    <a:pt x="31619" y="1525439"/>
                    <a:pt x="20674" y="1520906"/>
                    <a:pt x="12604" y="1512835"/>
                  </a:cubicBezTo>
                  <a:cubicBezTo>
                    <a:pt x="4534" y="1504765"/>
                    <a:pt x="0" y="1493820"/>
                    <a:pt x="0" y="1482407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758135" cy="1534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71780" y="3622133"/>
            <a:ext cx="2635116" cy="2635116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2638186" y="3466398"/>
            <a:ext cx="2878546" cy="5791902"/>
            <a:chOff x="0" y="0"/>
            <a:chExt cx="758135" cy="152543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58135" cy="1525439"/>
            </a:xfrm>
            <a:custGeom>
              <a:avLst/>
              <a:gdLst/>
              <a:ahLst/>
              <a:cxnLst/>
              <a:rect r="r" b="b" t="t" l="l"/>
              <a:pathLst>
                <a:path h="1525439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82407"/>
                  </a:lnTo>
                  <a:cubicBezTo>
                    <a:pt x="758135" y="1493820"/>
                    <a:pt x="753602" y="1504765"/>
                    <a:pt x="745532" y="1512835"/>
                  </a:cubicBezTo>
                  <a:cubicBezTo>
                    <a:pt x="737461" y="1520906"/>
                    <a:pt x="726516" y="1525439"/>
                    <a:pt x="715103" y="1525439"/>
                  </a:cubicBezTo>
                  <a:lnTo>
                    <a:pt x="43032" y="1525439"/>
                  </a:lnTo>
                  <a:cubicBezTo>
                    <a:pt x="31619" y="1525439"/>
                    <a:pt x="20674" y="1520906"/>
                    <a:pt x="12604" y="1512835"/>
                  </a:cubicBezTo>
                  <a:cubicBezTo>
                    <a:pt x="4534" y="1504765"/>
                    <a:pt x="0" y="1493820"/>
                    <a:pt x="0" y="1482407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758135" cy="1534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759901" y="3622133"/>
            <a:ext cx="2635116" cy="2635116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26974" r="-155454" b="-1669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892984" y="3622133"/>
            <a:ext cx="2635116" cy="2635116"/>
          </a:xfrm>
          <a:custGeom>
            <a:avLst/>
            <a:gdLst/>
            <a:ahLst/>
            <a:cxnLst/>
            <a:rect r="r" b="b" t="t" l="l"/>
            <a:pathLst>
              <a:path h="2635116" w="2635116">
                <a:moveTo>
                  <a:pt x="0" y="0"/>
                </a:moveTo>
                <a:lnTo>
                  <a:pt x="2635115" y="0"/>
                </a:lnTo>
                <a:lnTo>
                  <a:pt x="2635115" y="2635116"/>
                </a:lnTo>
                <a:lnTo>
                  <a:pt x="0" y="26351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020" t="0" r="-25757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148125" y="3622133"/>
            <a:ext cx="2670650" cy="2635116"/>
          </a:xfrm>
          <a:custGeom>
            <a:avLst/>
            <a:gdLst/>
            <a:ahLst/>
            <a:cxnLst/>
            <a:rect r="r" b="b" t="t" l="l"/>
            <a:pathLst>
              <a:path h="2635116" w="2670650">
                <a:moveTo>
                  <a:pt x="0" y="0"/>
                </a:moveTo>
                <a:lnTo>
                  <a:pt x="2670650" y="0"/>
                </a:lnTo>
                <a:lnTo>
                  <a:pt x="2670650" y="2635116"/>
                </a:lnTo>
                <a:lnTo>
                  <a:pt x="0" y="26351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74" r="0" b="-674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473890" y="3596887"/>
            <a:ext cx="2633006" cy="2660362"/>
          </a:xfrm>
          <a:custGeom>
            <a:avLst/>
            <a:gdLst/>
            <a:ahLst/>
            <a:cxnLst/>
            <a:rect r="r" b="b" t="t" l="l"/>
            <a:pathLst>
              <a:path h="2660362" w="2633006">
                <a:moveTo>
                  <a:pt x="0" y="0"/>
                </a:moveTo>
                <a:lnTo>
                  <a:pt x="2633006" y="0"/>
                </a:lnTo>
                <a:lnTo>
                  <a:pt x="2633006" y="2660362"/>
                </a:lnTo>
                <a:lnTo>
                  <a:pt x="0" y="26603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917" t="0" r="-25917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406629" y="2042850"/>
            <a:ext cx="9474742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User Authentication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998249" y="6449357"/>
            <a:ext cx="2447821" cy="266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449">
                <a:solidFill>
                  <a:srgbClr val="FFFFFF"/>
                </a:solidFill>
                <a:latin typeface="DM Sans"/>
              </a:rPr>
              <a:t>Significance of User Authentication in Real-Time Chat Applications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88924" y="6449357"/>
            <a:ext cx="2447821" cy="259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449">
                <a:solidFill>
                  <a:srgbClr val="FFFFFF"/>
                </a:solidFill>
                <a:latin typeface="DM Sans"/>
              </a:rPr>
              <a:t>Role of JWT (JSON Web Tokens) in Secure Authorization</a:t>
            </a:r>
          </a:p>
          <a:p>
            <a:pPr algn="ctr">
              <a:lnSpc>
                <a:spcPts val="2992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9577045" y="6449357"/>
            <a:ext cx="2447821" cy="266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449">
                <a:solidFill>
                  <a:srgbClr val="FFFFFF"/>
                </a:solidFill>
                <a:latin typeface="DM Sans"/>
              </a:rPr>
              <a:t>Implementation of bcrypt JS for Secure Password Hashing</a:t>
            </a:r>
          </a:p>
          <a:p>
            <a:pPr algn="ctr">
              <a:lnSpc>
                <a:spcPts val="3576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2865166" y="6449357"/>
            <a:ext cx="2447821" cy="22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449">
                <a:solidFill>
                  <a:srgbClr val="FFFFFF"/>
                </a:solidFill>
                <a:latin typeface="DM Sans"/>
              </a:rPr>
              <a:t>Best Practices for User Authentication in Node.js Applications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1156" y="6206372"/>
            <a:ext cx="2270212" cy="2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545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829643" y="6244472"/>
            <a:ext cx="8403333" cy="8403333"/>
          </a:xfrm>
          <a:custGeom>
            <a:avLst/>
            <a:gdLst/>
            <a:ahLst/>
            <a:cxnLst/>
            <a:rect r="r" b="b" t="t" l="l"/>
            <a:pathLst>
              <a:path h="8403333" w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551" y="1028700"/>
            <a:ext cx="4177711" cy="4291004"/>
          </a:xfrm>
          <a:custGeom>
            <a:avLst/>
            <a:gdLst/>
            <a:ahLst/>
            <a:cxnLst/>
            <a:rect r="r" b="b" t="t" l="l"/>
            <a:pathLst>
              <a:path h="4291004" w="4177711">
                <a:moveTo>
                  <a:pt x="0" y="0"/>
                </a:moveTo>
                <a:lnTo>
                  <a:pt x="4177711" y="0"/>
                </a:lnTo>
                <a:lnTo>
                  <a:pt x="4177711" y="4291004"/>
                </a:lnTo>
                <a:lnTo>
                  <a:pt x="0" y="4291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59" t="-8603" r="-9425" b="-860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83738" y="2502439"/>
            <a:ext cx="8617293" cy="1752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1"/>
              </a:lnSpc>
            </a:pPr>
            <a:r>
              <a:rPr lang="en-US" sz="4965">
                <a:solidFill>
                  <a:srgbClr val="048AFF"/>
                </a:solidFill>
                <a:latin typeface="Now Bold"/>
              </a:rPr>
              <a:t> Handling User Authentication (Contd.)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81859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26519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5286" y="6304675"/>
            <a:ext cx="2270212" cy="3086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2445">
                <a:solidFill>
                  <a:srgbClr val="FFFFFF"/>
                </a:solidFill>
                <a:latin typeface="DM Sans"/>
              </a:rPr>
              <a:t>Implementation of Controller Functions for User Input Validation</a:t>
            </a:r>
          </a:p>
          <a:p>
            <a:pPr algn="ctr">
              <a:lnSpc>
                <a:spcPts val="2256"/>
              </a:lnSpc>
            </a:pPr>
          </a:p>
          <a:p>
            <a:pPr algn="ctr">
              <a:lnSpc>
                <a:spcPts val="2256"/>
              </a:lnSpc>
            </a:pPr>
          </a:p>
          <a:p>
            <a:pPr algn="ctr">
              <a:lnSpc>
                <a:spcPts val="225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020648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2384" y="6177797"/>
            <a:ext cx="2270212" cy="278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2545">
                <a:solidFill>
                  <a:srgbClr val="FFFFFF"/>
                </a:solidFill>
                <a:latin typeface="DM Sans"/>
              </a:rPr>
              <a:t>Overview of Error Handling Mechanisms to Handle Authentication Error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7747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86496" y="6187322"/>
            <a:ext cx="2270212" cy="311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2445">
                <a:solidFill>
                  <a:srgbClr val="FFFFFF"/>
                </a:solidFill>
                <a:latin typeface="DM Sans"/>
              </a:rPr>
              <a:t>Importance of User Authentication for Securing User Data and Enhancing User Experience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31156" y="6469653"/>
            <a:ext cx="2270212" cy="19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DM Sans Italics"/>
              </a:rPr>
              <a:t>Creation of Login, Sign-Up, and Logout Functions in Node.js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DAGA_7RVnsc</dc:identifier>
  <dcterms:modified xsi:type="dcterms:W3CDTF">2011-08-01T06:04:30Z</dcterms:modified>
  <cp:revision>1</cp:revision>
  <dc:title>Introduction to Real-Time Chat Applications</dc:title>
</cp:coreProperties>
</file>